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6699FF"/>
    <a:srgbClr val="666699"/>
    <a:srgbClr val="3333CC"/>
    <a:srgbClr val="66FF33"/>
    <a:srgbClr val="CC00CC"/>
    <a:srgbClr val="FF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49" autoAdjust="0"/>
    <p:restoredTop sz="94660"/>
  </p:normalViewPr>
  <p:slideViewPr>
    <p:cSldViewPr>
      <p:cViewPr>
        <p:scale>
          <a:sx n="50" d="100"/>
          <a:sy n="50" d="100"/>
        </p:scale>
        <p:origin x="-184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A043-FD06-4299-AAD3-E3B799927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FFEB4-DA9B-4F29-974F-69AEC89BC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DF9A7-715A-4347-AF91-DDC6C8AB6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1AA2C8-999D-47E3-B3A4-DB16FAF1A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9A30C-3E5C-4A30-8FE6-5A5898792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3ED57-3AFC-4DF0-A1BE-0D40AC61A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278FD-B72C-4A06-BA65-234A80E66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9B632-D0FA-43CD-9548-20DD1998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4E3DD-6941-4DA7-9632-CBB2A47E2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0F373-7CBA-4E1C-820C-0DC382CAB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F11C2-CF50-4C2B-9FBE-D84097E5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48FA5-D574-45AA-95C4-CB3E45786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9D583E-3977-4B6E-B5F6-35410B47D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631112" cy="2376487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SIGNIFICANCE OF HISTORY TAKING IN </a:t>
            </a:r>
            <a:br>
              <a:rPr lang="en-US" sz="40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40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HOMOEOPATHIC </a:t>
            </a:r>
            <a:br>
              <a:rPr lang="en-US" sz="40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40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TAKING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149725"/>
            <a:ext cx="8208963" cy="14890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FF00"/>
                </a:solidFill>
              </a:rPr>
              <a:t>Dr. P. R. Sisir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CC66FF"/>
                </a:solidFill>
              </a:rPr>
              <a:t>Dept. of Repertory</a:t>
            </a:r>
            <a:r>
              <a:rPr lang="en-US" sz="2800"/>
              <a:t>,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CCFFFF"/>
                </a:solidFill>
              </a:rPr>
              <a:t>Sarada Krishna Homoeopathic Medical College</a:t>
            </a:r>
          </a:p>
        </p:txBody>
      </p:sp>
      <p:pic>
        <p:nvPicPr>
          <p:cNvPr id="2052" name="Picture 4" descr="Boenninghau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117475"/>
            <a:ext cx="1130300" cy="1295400"/>
          </a:xfrm>
          <a:prstGeom prst="rect">
            <a:avLst/>
          </a:prstGeom>
          <a:noFill/>
        </p:spPr>
      </p:pic>
      <p:pic>
        <p:nvPicPr>
          <p:cNvPr id="2054" name="Picture 6" descr="Hahnemann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42875"/>
            <a:ext cx="1116012" cy="1341438"/>
          </a:xfrm>
          <a:prstGeom prst="rect">
            <a:avLst/>
          </a:prstGeom>
          <a:noFill/>
        </p:spPr>
      </p:pic>
      <p:pic>
        <p:nvPicPr>
          <p:cNvPr id="2055" name="Picture 7" descr="college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4888" y="5589588"/>
            <a:ext cx="83026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558800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0825" y="260350"/>
            <a:ext cx="85693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GB" b="1" u="sng">
                <a:solidFill>
                  <a:srgbClr val="FF00FF"/>
                </a:solidFill>
              </a:rPr>
              <a:t>Itching eruption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Head, Scalp		Itching with pustular	          &lt; summer, warmth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4 yrs			eruption, yellowish 	              scratching,          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 			              offensive, watery 			eating egg,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			              Sticky discharges			dry fish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				         		                         &gt; cold bathing, winter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6238" y="3279775"/>
            <a:ext cx="84439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0066FF"/>
                </a:solidFill>
              </a:rPr>
              <a:t>THE PT. SAYS THAT THE ERUPTION IN THE BEGINNING WAS </a:t>
            </a:r>
          </a:p>
          <a:p>
            <a:pPr algn="l"/>
            <a:r>
              <a:rPr lang="en-US" sz="2000" b="1">
                <a:solidFill>
                  <a:srgbClr val="0066FF"/>
                </a:solidFill>
              </a:rPr>
              <a:t>TREATED BY A </a:t>
            </a:r>
            <a:r>
              <a:rPr lang="en-US" sz="2000" b="1" i="1" u="sng">
                <a:solidFill>
                  <a:srgbClr val="0066FF"/>
                </a:solidFill>
              </a:rPr>
              <a:t>SKIN SPECIALIST</a:t>
            </a:r>
            <a:r>
              <a:rPr lang="en-US" sz="2000" b="1">
                <a:solidFill>
                  <a:srgbClr val="0066FF"/>
                </a:solidFill>
              </a:rPr>
              <a:t> WITH OINTMENTS AND WAS </a:t>
            </a:r>
          </a:p>
          <a:p>
            <a:pPr algn="l"/>
            <a:r>
              <a:rPr lang="en-US" sz="2000" b="1">
                <a:solidFill>
                  <a:srgbClr val="0066FF"/>
                </a:solidFill>
              </a:rPr>
              <a:t>COMPLETELY RELIEVED!</a:t>
            </a:r>
          </a:p>
          <a:p>
            <a:pPr algn="l"/>
            <a:endParaRPr lang="en-US" sz="2000" b="1">
              <a:solidFill>
                <a:srgbClr val="0066FF"/>
              </a:solidFill>
            </a:endParaRPr>
          </a:p>
        </p:txBody>
      </p:sp>
      <p:pic>
        <p:nvPicPr>
          <p:cNvPr id="12294" name="Picture 6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5445125"/>
            <a:ext cx="8985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68313" y="4048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47900" y="568325"/>
            <a:ext cx="470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HISTORY OF PRESENTING COMPLAINTS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50913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GB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9750" y="1071563"/>
            <a:ext cx="8799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0066FF"/>
                </a:solidFill>
              </a:rPr>
              <a:t>Eruptions on scalp 1</a:t>
            </a:r>
            <a:r>
              <a:rPr lang="en-US" sz="2400" baseline="30000">
                <a:solidFill>
                  <a:srgbClr val="0066FF"/>
                </a:solidFill>
              </a:rPr>
              <a:t>st</a:t>
            </a:r>
            <a:r>
              <a:rPr lang="en-US" sz="2400">
                <a:solidFill>
                  <a:srgbClr val="0066FF"/>
                </a:solidFill>
              </a:rPr>
              <a:t> apprd. 4 yrs. bk.; tretd. with ext. oint.,</a:t>
            </a:r>
          </a:p>
          <a:p>
            <a:pPr algn="l"/>
            <a:r>
              <a:rPr lang="en-US" sz="2400">
                <a:solidFill>
                  <a:srgbClr val="0066FF"/>
                </a:solidFill>
              </a:rPr>
              <a:t>got relief.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0825" y="2492375"/>
            <a:ext cx="88725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* </a:t>
            </a:r>
            <a:r>
              <a:rPr lang="en-US" b="1">
                <a:solidFill>
                  <a:srgbClr val="FF0000"/>
                </a:solidFill>
              </a:rPr>
              <a:t>SIGNIFICANCE OF THE ABOVE FINDING BECOMES PROMINENT WHEN THE 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CASE DOES NOT SHOW ANY POSITIVE IMPROVEMENT WITH THE ROUTINE 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PRESCRIPTION BASED ON SYMPTOM TOTALITY!  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39750" y="234950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3213" y="3808413"/>
            <a:ext cx="774541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b="1" u="sng"/>
              <a:t>SKIN</a:t>
            </a:r>
          </a:p>
          <a:p>
            <a:pPr algn="l"/>
            <a:r>
              <a:rPr lang="en-US" i="1">
                <a:solidFill>
                  <a:schemeClr val="bg2"/>
                </a:solidFill>
              </a:rPr>
              <a:t>           </a:t>
            </a:r>
            <a:r>
              <a:rPr lang="en-US" b="1" u="sng">
                <a:solidFill>
                  <a:schemeClr val="bg2"/>
                </a:solidFill>
              </a:rPr>
              <a:t>ERUPTIONS</a:t>
            </a:r>
          </a:p>
          <a:p>
            <a:pPr algn="l"/>
            <a:r>
              <a:rPr lang="en-US" b="1"/>
              <a:t>	  </a:t>
            </a:r>
            <a:r>
              <a:rPr lang="en-US" sz="2000" u="sng">
                <a:solidFill>
                  <a:schemeClr val="accent2"/>
                </a:solidFill>
              </a:rPr>
              <a:t>suppressed</a:t>
            </a:r>
            <a:r>
              <a:rPr lang="en-US" sz="2000"/>
              <a:t>: </a:t>
            </a:r>
            <a:r>
              <a:rPr lang="en-US" sz="2000" b="1">
                <a:solidFill>
                  <a:srgbClr val="3333FF"/>
                </a:solidFill>
              </a:rPr>
              <a:t>Bry., Dulc., Ip., Petr., Ph-ac., Psor., Stram.,</a:t>
            </a:r>
          </a:p>
          <a:p>
            <a:pPr algn="l"/>
            <a:r>
              <a:rPr lang="en-US" sz="2000" b="1">
                <a:solidFill>
                  <a:srgbClr val="3333FF"/>
                </a:solidFill>
              </a:rPr>
              <a:t>		         Sulph., Zinc.</a:t>
            </a:r>
            <a:r>
              <a:rPr lang="en-US" b="1"/>
              <a:t>  </a:t>
            </a:r>
            <a:r>
              <a:rPr lang="en-US" b="1">
                <a:solidFill>
                  <a:schemeClr val="hlink"/>
                </a:solidFill>
              </a:rPr>
              <a:t>(3 Knt.)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335463" y="49593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GB" sz="2400" b="1"/>
          </a:p>
        </p:txBody>
      </p:sp>
      <p:pic>
        <p:nvPicPr>
          <p:cNvPr id="13325" name="Picture 13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589588"/>
            <a:ext cx="8270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260350"/>
            <a:ext cx="88931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000" b="1" u="sng">
                <a:solidFill>
                  <a:srgbClr val="FF00FF"/>
                </a:solidFill>
              </a:rPr>
              <a:t>Cough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Chest			Cough hacking		        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(15 yrs)			has to spit sputum often	            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			expectoration difficult	       &lt; sleep, 10 p m – 5 a m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			Breathing difficult , short        &gt; spitting phlegm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			inspiration, prolonged	        &gt; sitting up</a:t>
            </a:r>
          </a:p>
          <a:p>
            <a:pPr algn="l"/>
            <a:r>
              <a:rPr lang="en-GB" sz="2000">
                <a:solidFill>
                  <a:srgbClr val="FF00FF"/>
                </a:solidFill>
              </a:rPr>
              <a:t>			expiration.</a:t>
            </a:r>
            <a:r>
              <a:rPr lang="en-GB" sz="2000"/>
              <a:t>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3305175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 THIS PT. NARRATED THAT HE WAS EXPOSED TO A VENEREAL INFECTION</a:t>
            </a:r>
          </a:p>
          <a:p>
            <a:pPr algn="l"/>
            <a:r>
              <a:rPr lang="en-US" b="1"/>
              <a:t> WHICH WAS TREATED BY A </a:t>
            </a:r>
            <a:r>
              <a:rPr lang="en-US" b="1" i="1"/>
              <a:t>SKIN SPECIALIST</a:t>
            </a:r>
            <a:r>
              <a:rPr lang="en-US" b="1"/>
              <a:t>  WITH </a:t>
            </a:r>
            <a:r>
              <a:rPr lang="en-US" b="1" i="1"/>
              <a:t>INJECTIONS</a:t>
            </a:r>
            <a:r>
              <a:rPr lang="en-US" b="1"/>
              <a:t> AND </a:t>
            </a:r>
            <a:r>
              <a:rPr lang="en-US" b="1" i="1"/>
              <a:t>TABS</a:t>
            </a:r>
          </a:p>
          <a:p>
            <a:pPr algn="l"/>
            <a:r>
              <a:rPr lang="en-US" b="1"/>
              <a:t> FOR A PERIOD OF 1 MONTH. HE WAS FREE FROM THE INFECTION.</a:t>
            </a:r>
          </a:p>
          <a:p>
            <a:pPr algn="l"/>
            <a:r>
              <a:rPr lang="en-US" b="1"/>
              <a:t> FEW DAYS AFTER THAT HE STARTED DEVELOPING COUGH FOLLOWED </a:t>
            </a:r>
          </a:p>
          <a:p>
            <a:pPr algn="l"/>
            <a:r>
              <a:rPr lang="en-US" b="1"/>
              <a:t> BY BREATHING DIFFICULTY WHICH WAS TREATED WITH ALLOPATHIC </a:t>
            </a:r>
          </a:p>
          <a:p>
            <a:pPr algn="l"/>
            <a:r>
              <a:rPr lang="en-US" b="1"/>
              <a:t> DRUGS IN VAIN.</a:t>
            </a:r>
          </a:p>
        </p:txBody>
      </p:sp>
      <p:pic>
        <p:nvPicPr>
          <p:cNvPr id="15366" name="Picture 6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589588"/>
            <a:ext cx="7921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68313" y="4048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47900" y="568325"/>
            <a:ext cx="470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HISTORY OF PRESENTING COMPLAINTS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50913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GB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9750" y="1071563"/>
            <a:ext cx="879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400">
              <a:solidFill>
                <a:srgbClr val="0066FF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50825" y="2492375"/>
            <a:ext cx="88725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SIGNIFICANCE OF THE ABOVE FINDING</a:t>
            </a:r>
          </a:p>
          <a:p>
            <a:pPr algn="l"/>
            <a:endParaRPr lang="en-US" b="1">
              <a:solidFill>
                <a:srgbClr val="FF0000"/>
              </a:solidFill>
            </a:endParaRPr>
          </a:p>
          <a:p>
            <a:pPr algn="l"/>
            <a:r>
              <a:rPr lang="en-US" b="1">
                <a:solidFill>
                  <a:srgbClr val="FF0000"/>
                </a:solidFill>
              </a:rPr>
              <a:t>REFER - KENT REP. (791) . When the well selected remedy fails to act!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39750" y="234950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3213" y="3808413"/>
            <a:ext cx="6438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b="1" u="sng"/>
              <a:t>COUGH</a:t>
            </a:r>
          </a:p>
          <a:p>
            <a:pPr algn="l"/>
            <a:r>
              <a:rPr lang="en-US" i="1">
                <a:solidFill>
                  <a:schemeClr val="bg2"/>
                </a:solidFill>
              </a:rPr>
              <a:t>           </a:t>
            </a:r>
            <a:r>
              <a:rPr lang="en-US" b="1" u="sng">
                <a:solidFill>
                  <a:schemeClr val="bg2"/>
                </a:solidFill>
              </a:rPr>
              <a:t>GONNORRHOEA</a:t>
            </a:r>
          </a:p>
          <a:p>
            <a:pPr algn="l"/>
            <a:r>
              <a:rPr lang="en-US" b="1"/>
              <a:t>	  </a:t>
            </a:r>
            <a:r>
              <a:rPr lang="en-US" sz="2000" b="1" u="sng">
                <a:solidFill>
                  <a:schemeClr val="accent2"/>
                </a:solidFill>
              </a:rPr>
              <a:t>suppressed, after</a:t>
            </a:r>
            <a:r>
              <a:rPr lang="en-US" sz="2000" b="1"/>
              <a:t>: Benz-ac., </a:t>
            </a:r>
            <a:r>
              <a:rPr lang="en-US" sz="2000" b="1" i="1"/>
              <a:t>med</a:t>
            </a:r>
            <a:r>
              <a:rPr lang="en-US" sz="2000" b="1"/>
              <a:t>., sel., </a:t>
            </a:r>
            <a:r>
              <a:rPr lang="en-US" sz="2000" b="1" i="1"/>
              <a:t>thuj</a:t>
            </a:r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335463" y="49593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GB" sz="2400" b="1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19113" y="1073150"/>
            <a:ext cx="767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Pts. Complnt. started following Allopathic med. for Venereal dis. 15yrs. bk.</a:t>
            </a:r>
          </a:p>
          <a:p>
            <a:pPr algn="l"/>
            <a:r>
              <a:rPr lang="en-US"/>
              <a:t>Contd. Allopathic med. for resp. ailments.; no relief </a:t>
            </a:r>
          </a:p>
        </p:txBody>
      </p:sp>
      <p:pic>
        <p:nvPicPr>
          <p:cNvPr id="16398" name="Picture 14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5589588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2484438" y="2708275"/>
            <a:ext cx="4913312" cy="12969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2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HISTORY OF PREVIOUS ILLNESS</a:t>
            </a:r>
          </a:p>
        </p:txBody>
      </p:sp>
      <p:pic>
        <p:nvPicPr>
          <p:cNvPr id="17416" name="Picture 8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5300663"/>
            <a:ext cx="9366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can0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0"/>
            <a:ext cx="4748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0" y="476250"/>
            <a:ext cx="1800225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000" b="1">
                <a:latin typeface="Arial Narrow" pitchFamily="34" charset="0"/>
              </a:rPr>
              <a:t>PRESENTING COMPLAINTS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68538" y="0"/>
            <a:ext cx="4608512" cy="1484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u="sng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PREVIOUS ILLNESS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339975" y="3068638"/>
            <a:ext cx="4752975" cy="3529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u="sng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>
              <a:solidFill>
                <a:srgbClr val="3333FF"/>
              </a:solidFill>
            </a:endParaRPr>
          </a:p>
          <a:p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319338" y="30892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268538" y="950913"/>
            <a:ext cx="4535487" cy="862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Ask the Patient to tell the story of his previous illness from the beginning.</a:t>
            </a:r>
          </a:p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39975" y="3068638"/>
            <a:ext cx="4824413" cy="393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 OUT THE HISTORY</a:t>
            </a:r>
          </a:p>
          <a:p>
            <a:pPr algn="l"/>
            <a:r>
              <a:rPr lang="en-US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n-US" b="1"/>
              <a:t>Aim is to write necessary yet ‘concise’     </a:t>
            </a:r>
          </a:p>
          <a:p>
            <a:pPr algn="l"/>
            <a:r>
              <a:rPr lang="en-US" b="1"/>
              <a:t>  record of the history of previous illness.</a:t>
            </a:r>
          </a:p>
          <a:p>
            <a:pPr algn="l"/>
            <a:r>
              <a:rPr lang="en-US" b="1">
                <a:solidFill>
                  <a:srgbClr val="0066FF"/>
                </a:solidFill>
              </a:rPr>
              <a:t>* </a:t>
            </a:r>
            <a:r>
              <a:rPr lang="en-US" b="1"/>
              <a:t>Column no.1 is to be used to write down  </a:t>
            </a:r>
          </a:p>
          <a:p>
            <a:pPr algn="l"/>
            <a:r>
              <a:rPr lang="en-US" b="1"/>
              <a:t>   the no. of the appearance of illness right  </a:t>
            </a:r>
          </a:p>
          <a:p>
            <a:pPr algn="l"/>
            <a:r>
              <a:rPr lang="en-US" b="1"/>
              <a:t>   since childhood.</a:t>
            </a:r>
          </a:p>
          <a:p>
            <a:pPr algn="l"/>
            <a:r>
              <a:rPr lang="en-US" b="1">
                <a:solidFill>
                  <a:srgbClr val="0066FF"/>
                </a:solidFill>
              </a:rPr>
              <a:t>* </a:t>
            </a:r>
            <a:r>
              <a:rPr lang="en-US" b="1"/>
              <a:t>Column no. 2 for age / year of        </a:t>
            </a:r>
          </a:p>
          <a:p>
            <a:pPr algn="l"/>
            <a:r>
              <a:rPr lang="en-US" b="1"/>
              <a:t>   occurrence of the previous illness in </a:t>
            </a:r>
          </a:p>
          <a:p>
            <a:pPr algn="l"/>
            <a:r>
              <a:rPr lang="en-US" b="1"/>
              <a:t>   chronological order.</a:t>
            </a:r>
          </a:p>
          <a:p>
            <a:pPr algn="l"/>
            <a:r>
              <a:rPr lang="en-US" b="1">
                <a:solidFill>
                  <a:srgbClr val="0066FF"/>
                </a:solidFill>
              </a:rPr>
              <a:t>*</a:t>
            </a:r>
            <a:r>
              <a:rPr lang="en-US" b="1"/>
              <a:t> Column no. 3 for the type of illness</a:t>
            </a:r>
          </a:p>
          <a:p>
            <a:pPr algn="l"/>
            <a:r>
              <a:rPr lang="en-US" b="1">
                <a:solidFill>
                  <a:srgbClr val="0066FF"/>
                </a:solidFill>
              </a:rPr>
              <a:t>*</a:t>
            </a:r>
            <a:r>
              <a:rPr lang="en-US" b="1"/>
              <a:t> Column no. 4 &amp; 5 -  treatment adopted  </a:t>
            </a:r>
          </a:p>
          <a:p>
            <a:pPr algn="l"/>
            <a:r>
              <a:rPr lang="en-US" b="1"/>
              <a:t>   for each condition followed by its result    </a:t>
            </a:r>
          </a:p>
          <a:p>
            <a:pPr algn="l"/>
            <a:r>
              <a:rPr lang="en-US" b="1"/>
              <a:t>   respectively.</a:t>
            </a:r>
          </a:p>
          <a:p>
            <a:endParaRPr lang="en-US" b="1"/>
          </a:p>
        </p:txBody>
      </p:sp>
      <p:pic>
        <p:nvPicPr>
          <p:cNvPr id="19468" name="Picture 12" descr="college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838" y="1989138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404813"/>
            <a:ext cx="8496300" cy="21605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76238" y="471488"/>
            <a:ext cx="8528050" cy="186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</a:t>
            </a:r>
            <a:r>
              <a:rPr lang="en-US" sz="2000">
                <a:solidFill>
                  <a:srgbClr val="3333FF"/>
                </a:solidFill>
              </a:rPr>
              <a:t>A PATIENT 35 yrs.  male, SUFFERING FROM CHRONIC HEADACHE</a:t>
            </a:r>
          </a:p>
          <a:p>
            <a:pPr algn="l"/>
            <a:r>
              <a:rPr lang="en-US" sz="2000">
                <a:solidFill>
                  <a:srgbClr val="3333FF"/>
                </a:solidFill>
              </a:rPr>
              <a:t> WAS TREATED WITH MEDICINES AS PER THE SYMPTOM TOTALITY</a:t>
            </a:r>
          </a:p>
          <a:p>
            <a:pPr algn="l"/>
            <a:r>
              <a:rPr lang="en-US" sz="2000">
                <a:solidFill>
                  <a:srgbClr val="3333FF"/>
                </a:solidFill>
              </a:rPr>
              <a:t> SHOWED NO RELIEF IN SPITE OF CHANGING THE </a:t>
            </a:r>
          </a:p>
          <a:p>
            <a:pPr algn="l"/>
            <a:r>
              <a:rPr lang="en-US" sz="2000">
                <a:solidFill>
                  <a:srgbClr val="3333FF"/>
                </a:solidFill>
              </a:rPr>
              <a:t> POTENCIES / REMEDIES, AS PER RULES</a:t>
            </a:r>
            <a:r>
              <a:rPr lang="en-US">
                <a:solidFill>
                  <a:srgbClr val="3333FF"/>
                </a:solidFill>
              </a:rPr>
              <a:t>!</a:t>
            </a:r>
          </a:p>
          <a:p>
            <a:pPr algn="l"/>
            <a:r>
              <a:rPr lang="en-US">
                <a:solidFill>
                  <a:srgbClr val="3333FF"/>
                </a:solidFill>
              </a:rPr>
              <a:t> ON EXAMINING THE PREVIOUS HISTORY, HE HAD AN ACCIDENT WITH HIT </a:t>
            </a:r>
          </a:p>
          <a:p>
            <a:pPr algn="l"/>
            <a:r>
              <a:rPr lang="en-US">
                <a:solidFill>
                  <a:srgbClr val="3333FF"/>
                </a:solidFill>
              </a:rPr>
              <a:t> ON HEAD (OCCIPITAL REGION) 2 YRS. BACK!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-434975" y="-33338"/>
            <a:ext cx="2154238" cy="396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	</a:t>
            </a:r>
            <a:r>
              <a:rPr lang="en-US" sz="2000" b="1"/>
              <a:t>Eg.:-	1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23850" y="2781300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23850" y="314166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555875" y="2781300"/>
            <a:ext cx="3854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HISTORY OF PREVIOUS ILLNESS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827088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692275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219700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24750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8313" y="422116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52425" y="3232150"/>
            <a:ext cx="374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1.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85775" y="3305175"/>
            <a:ext cx="1250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    </a:t>
            </a:r>
          </a:p>
          <a:p>
            <a:pPr algn="l"/>
            <a:r>
              <a:rPr lang="en-US"/>
              <a:t>      34 yrs.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17600" y="3305175"/>
            <a:ext cx="3321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               </a:t>
            </a:r>
          </a:p>
          <a:p>
            <a:pPr algn="l"/>
            <a:r>
              <a:rPr lang="en-US"/>
              <a:t>	           Trauma, Head 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972050" y="3305175"/>
            <a:ext cx="26352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      First –aid &amp;</a:t>
            </a:r>
          </a:p>
          <a:p>
            <a:pPr algn="l"/>
            <a:r>
              <a:rPr lang="en-US"/>
              <a:t>      obsv. for 48hrs. in a </a:t>
            </a:r>
          </a:p>
          <a:p>
            <a:pPr algn="l"/>
            <a:r>
              <a:rPr lang="en-US"/>
              <a:t>      Hosp. IPD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451725" y="3376613"/>
            <a:ext cx="16922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 complications 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53975" y="4816475"/>
            <a:ext cx="9264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3333FF"/>
                </a:solidFill>
              </a:rPr>
              <a:t>For the after-effects of head injury there are a group of remedies</a:t>
            </a:r>
            <a:r>
              <a:rPr lang="en-US" b="1"/>
              <a:t> – </a:t>
            </a:r>
            <a:r>
              <a:rPr lang="en-US" b="1">
                <a:solidFill>
                  <a:srgbClr val="FF0000"/>
                </a:solidFill>
              </a:rPr>
              <a:t>ARNICA</a:t>
            </a:r>
            <a:r>
              <a:rPr lang="en-US" b="1"/>
              <a:t>, </a:t>
            </a:r>
            <a:r>
              <a:rPr lang="en-US" b="1">
                <a:solidFill>
                  <a:schemeClr val="hlink"/>
                </a:solidFill>
              </a:rPr>
              <a:t>Cicuta</a:t>
            </a:r>
            <a:r>
              <a:rPr lang="en-US" b="1"/>
              <a:t>, </a:t>
            </a:r>
          </a:p>
          <a:p>
            <a:pPr algn="l"/>
            <a:r>
              <a:rPr lang="en-US" b="1">
                <a:solidFill>
                  <a:schemeClr val="hlink"/>
                </a:solidFill>
              </a:rPr>
              <a:t>Hypericum, Nat.mur,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NAT.SULPH.,</a:t>
            </a:r>
            <a:r>
              <a:rPr lang="en-US" b="1"/>
              <a:t> </a:t>
            </a:r>
            <a:r>
              <a:rPr lang="en-US" b="1">
                <a:solidFill>
                  <a:schemeClr val="hlink"/>
                </a:solidFill>
              </a:rPr>
              <a:t>Helleborus</a:t>
            </a:r>
            <a:r>
              <a:rPr lang="en-US" b="1"/>
              <a:t>.  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23850" y="4340225"/>
            <a:ext cx="2090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u="sng"/>
              <a:t>SIGNIFICANCE: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23850" y="5661025"/>
            <a:ext cx="8496300" cy="936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09538" y="5681663"/>
            <a:ext cx="8921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   </a:t>
            </a:r>
            <a:r>
              <a:rPr lang="en-US" b="1">
                <a:solidFill>
                  <a:schemeClr val="bg2"/>
                </a:solidFill>
              </a:rPr>
              <a:t>ANY OF THE ABOVE DRUGS , Esp. ARNICA or NAT. SULPH. WILL CURE THE </a:t>
            </a:r>
          </a:p>
          <a:p>
            <a:pPr algn="l"/>
            <a:r>
              <a:rPr lang="en-US" b="1">
                <a:solidFill>
                  <a:schemeClr val="bg2"/>
                </a:solidFill>
              </a:rPr>
              <a:t>    PATIENTS HEADACHE IF THERE ARE NO OTHER OBSTACLES OF CURE!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39750" y="2492375"/>
            <a:ext cx="23764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 u="sng"/>
              <a:t>WRITING OUT: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250825" y="3213100"/>
            <a:ext cx="6492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-</a:t>
            </a:r>
          </a:p>
          <a:p>
            <a:endParaRPr lang="en-US"/>
          </a:p>
        </p:txBody>
      </p:sp>
      <p:pic>
        <p:nvPicPr>
          <p:cNvPr id="20509" name="Picture 29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2565400"/>
            <a:ext cx="498476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850" y="476250"/>
            <a:ext cx="8569325" cy="612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8064500" cy="484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200" b="1" u="sng"/>
          </a:p>
          <a:p>
            <a:r>
              <a:rPr lang="en-US" sz="2200" b="1" u="sng"/>
              <a:t>DIRECTLY ANTIDOTING SOME EPISODE OF THE PAST</a:t>
            </a:r>
            <a:endParaRPr lang="en-US" sz="2200"/>
          </a:p>
          <a:p>
            <a:pPr algn="l"/>
            <a:r>
              <a:rPr lang="en-US" sz="2200"/>
              <a:t>	</a:t>
            </a:r>
          </a:p>
          <a:p>
            <a:pPr algn="l"/>
            <a:endParaRPr lang="en-US" sz="2200"/>
          </a:p>
          <a:p>
            <a:pPr algn="l"/>
            <a:r>
              <a:rPr lang="en-US" sz="2200"/>
              <a:t>	</a:t>
            </a:r>
            <a:r>
              <a:rPr lang="en-US" sz="2800"/>
              <a:t>A woman of 34 developed Ulcerative colitis. Her constitutional remedy was </a:t>
            </a:r>
            <a:r>
              <a:rPr lang="en-US" sz="2800" i="1"/>
              <a:t>Sepia</a:t>
            </a:r>
            <a:r>
              <a:rPr lang="en-US" sz="2800"/>
              <a:t>, which she was given with some benefit, but not as much as one could expect. </a:t>
            </a:r>
          </a:p>
          <a:p>
            <a:pPr algn="l"/>
            <a:r>
              <a:rPr lang="en-US" sz="2800"/>
              <a:t>	Higher potencies were given as the indications for </a:t>
            </a:r>
            <a:r>
              <a:rPr lang="en-US" sz="2800" i="1"/>
              <a:t>Sepia</a:t>
            </a:r>
            <a:r>
              <a:rPr lang="en-US" sz="2800"/>
              <a:t> seemed absolutely clear, but the results were not satisfactory. </a:t>
            </a:r>
            <a:endParaRPr lang="en-US" sz="2800" b="1" u="sng"/>
          </a:p>
          <a:p>
            <a:pPr algn="l"/>
            <a:endParaRPr lang="en-US" sz="2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9575" y="-7938"/>
            <a:ext cx="1225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Eg.:- 	2</a:t>
            </a:r>
          </a:p>
        </p:txBody>
      </p:sp>
      <p:pic>
        <p:nvPicPr>
          <p:cNvPr id="22536" name="Picture 8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373688"/>
            <a:ext cx="8921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27088" y="692150"/>
            <a:ext cx="7561262" cy="51847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23938" y="100012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39838" y="1597025"/>
            <a:ext cx="6694487" cy="265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/>
              <a:t>Then on Family History and </a:t>
            </a:r>
          </a:p>
          <a:p>
            <a:pPr algn="l"/>
            <a:r>
              <a:rPr lang="en-US" sz="2800" b="1"/>
              <a:t>Complimentary relationship </a:t>
            </a:r>
          </a:p>
          <a:p>
            <a:pPr algn="l"/>
            <a:r>
              <a:rPr lang="en-US" sz="2800" b="1"/>
              <a:t>between </a:t>
            </a:r>
            <a:r>
              <a:rPr lang="en-US" sz="2800" b="1" i="1"/>
              <a:t>Sepia</a:t>
            </a:r>
            <a:r>
              <a:rPr lang="en-US" sz="2800" b="1"/>
              <a:t> &amp; </a:t>
            </a:r>
            <a:r>
              <a:rPr lang="en-US" sz="2800" b="1" i="1"/>
              <a:t>Carcinosin</a:t>
            </a:r>
            <a:r>
              <a:rPr lang="en-US" sz="2800" b="1"/>
              <a:t>, </a:t>
            </a:r>
          </a:p>
          <a:p>
            <a:pPr algn="l"/>
            <a:r>
              <a:rPr lang="en-US" sz="2800" b="1"/>
              <a:t>a dose of </a:t>
            </a:r>
            <a:r>
              <a:rPr lang="en-US" sz="2800" b="1" i="1"/>
              <a:t>Carcinosin 200</a:t>
            </a:r>
            <a:r>
              <a:rPr lang="en-US" sz="2800" b="1"/>
              <a:t> was given, </a:t>
            </a:r>
          </a:p>
          <a:p>
            <a:pPr algn="l"/>
            <a:r>
              <a:rPr lang="en-US" sz="2800" b="1"/>
              <a:t>but again without any dramatic effect !</a:t>
            </a:r>
          </a:p>
          <a:p>
            <a:pPr algn="l"/>
            <a:endParaRPr lang="en-US" sz="2800" b="1"/>
          </a:p>
        </p:txBody>
      </p:sp>
      <p:pic>
        <p:nvPicPr>
          <p:cNvPr id="23560" name="Picture 8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437063"/>
            <a:ext cx="9747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916113"/>
            <a:ext cx="9144000" cy="292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>
                <a:latin typeface="Arial Narrow" pitchFamily="34" charset="0"/>
              </a:rPr>
              <a:t>	</a:t>
            </a:r>
            <a:r>
              <a:rPr lang="en-US" sz="2800" b="1">
                <a:latin typeface="Arial Narrow" pitchFamily="34" charset="0"/>
              </a:rPr>
              <a:t>On examining her </a:t>
            </a:r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Past History</a:t>
            </a:r>
            <a:r>
              <a:rPr lang="en-US" sz="2800" b="1">
                <a:latin typeface="Arial Narrow" pitchFamily="34" charset="0"/>
              </a:rPr>
              <a:t> she attributed to a fall in which she hurt her </a:t>
            </a:r>
            <a:r>
              <a:rPr lang="en-US" sz="2800" b="1" u="sng">
                <a:latin typeface="Arial Narrow" pitchFamily="34" charset="0"/>
              </a:rPr>
              <a:t>back</a:t>
            </a:r>
            <a:r>
              <a:rPr lang="en-US" sz="2800" b="1">
                <a:latin typeface="Arial Narrow" pitchFamily="34" charset="0"/>
              </a:rPr>
              <a:t> </a:t>
            </a:r>
            <a:r>
              <a:rPr lang="en-US" sz="2800" b="1" u="sng">
                <a:latin typeface="Arial Narrow" pitchFamily="34" charset="0"/>
              </a:rPr>
              <a:t>nine months</a:t>
            </a:r>
            <a:r>
              <a:rPr lang="en-US" sz="2800" b="1">
                <a:latin typeface="Arial Narrow" pitchFamily="34" charset="0"/>
              </a:rPr>
              <a:t> previously.</a:t>
            </a:r>
          </a:p>
          <a:p>
            <a:pPr algn="l"/>
            <a:r>
              <a:rPr lang="en-US" sz="2800" b="1">
                <a:latin typeface="Arial Narrow" pitchFamily="34" charset="0"/>
              </a:rPr>
              <a:t>	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	</a:t>
            </a:r>
            <a:r>
              <a:rPr lang="en-US" sz="2800" b="1" i="1">
                <a:latin typeface="Arial Narrow" pitchFamily="34" charset="0"/>
              </a:rPr>
              <a:t>HYPERICUM 30, 200, 1M</a:t>
            </a:r>
            <a:r>
              <a:rPr lang="en-US" sz="2800" b="1">
                <a:latin typeface="Arial Narrow" pitchFamily="34" charset="0"/>
              </a:rPr>
              <a:t> on consecutive days was given and a month later she said “I am cured.”</a:t>
            </a:r>
          </a:p>
          <a:p>
            <a:pPr algn="l"/>
            <a:endParaRPr lang="en-US" sz="2800" b="1">
              <a:latin typeface="Arial Narrow" pitchFamily="34" charset="0"/>
            </a:endParaRPr>
          </a:p>
          <a:p>
            <a:pPr algn="r"/>
            <a:r>
              <a:rPr lang="en-US">
                <a:latin typeface="Arial Narrow" pitchFamily="34" charset="0"/>
              </a:rPr>
              <a:t>Courtesy – Dr. Foubister ( Richard Hughes Memorial Lecture)</a:t>
            </a:r>
          </a:p>
        </p:txBody>
      </p:sp>
      <p:pic>
        <p:nvPicPr>
          <p:cNvPr id="24581" name="Picture 5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5445125"/>
            <a:ext cx="9715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ollege logo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 rot="28776">
            <a:off x="179388" y="142875"/>
            <a:ext cx="792162" cy="836613"/>
          </a:xfrm>
          <a:noFill/>
          <a:ln/>
        </p:spPr>
      </p:pic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893175" cy="63373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INTRODUCTION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n-US" i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DIAGNOSIS SHOULD PRECEDE TREATMENT WHENEVER POSSIBLE</a:t>
            </a:r>
            <a:r>
              <a:rPr lang="en-US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>
              <a:buFontTx/>
              <a:buNone/>
            </a:pPr>
            <a:endParaRPr lang="en-US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>
                <a:solidFill>
                  <a:srgbClr val="339933"/>
                </a:solidFill>
              </a:rPr>
              <a:t>There are two steps in making a ‘Diagnosis’</a:t>
            </a:r>
          </a:p>
          <a:p>
            <a:r>
              <a:rPr lang="en-US">
                <a:solidFill>
                  <a:srgbClr val="66FF33"/>
                </a:solidFill>
              </a:rPr>
              <a:t>Observation by 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TAKING</a:t>
            </a:r>
            <a:r>
              <a:rPr lang="en-US">
                <a:solidFill>
                  <a:srgbClr val="66FF33"/>
                </a:solidFill>
              </a:rPr>
              <a:t>, Physical Examination &amp; Ancillary Investigation.</a:t>
            </a:r>
          </a:p>
          <a:p>
            <a:r>
              <a:rPr lang="en-US">
                <a:solidFill>
                  <a:srgbClr val="CC6600"/>
                </a:solidFill>
              </a:rPr>
              <a:t>Interpretation of information obtained in terms of a disorder of function &amp; structure, and then in terms of Pathology.</a:t>
            </a:r>
          </a:p>
          <a:p>
            <a:endParaRPr lang="en-US">
              <a:solidFill>
                <a:srgbClr val="CC6600"/>
              </a:solidFill>
            </a:endParaRP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endParaRPr lang="en-US" b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9750" y="549275"/>
            <a:ext cx="7848600" cy="5762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u="sng"/>
              <a:t>AILMENTS FROM GRIEF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1628775"/>
            <a:ext cx="7632700" cy="47513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47675" y="1574800"/>
            <a:ext cx="8156575" cy="435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	</a:t>
            </a:r>
            <a:r>
              <a:rPr lang="en-US" sz="2000" b="1"/>
              <a:t>A boy of 15 yrs. Had suffered from Enuresis since the age    </a:t>
            </a:r>
          </a:p>
          <a:p>
            <a:pPr algn="l"/>
            <a:r>
              <a:rPr lang="en-US" sz="2000" b="1"/>
              <a:t>    of 3 yrs. He had been dry at 18 months but reverted to bed    </a:t>
            </a:r>
          </a:p>
          <a:p>
            <a:pPr algn="l"/>
            <a:r>
              <a:rPr lang="en-US" sz="2000" b="1"/>
              <a:t>    wetting when his mother was admitted to Hospital.</a:t>
            </a:r>
          </a:p>
          <a:p>
            <a:pPr algn="l"/>
            <a:r>
              <a:rPr lang="en-US" sz="2000" b="1"/>
              <a:t>	</a:t>
            </a:r>
          </a:p>
          <a:p>
            <a:pPr algn="l"/>
            <a:r>
              <a:rPr lang="en-US" sz="2000" b="1"/>
              <a:t>	Many treatments were taken in vain before he came to  </a:t>
            </a:r>
          </a:p>
          <a:p>
            <a:pPr algn="l"/>
            <a:r>
              <a:rPr lang="en-US" sz="2000" b="1"/>
              <a:t>    Homoeopathy.</a:t>
            </a:r>
          </a:p>
          <a:p>
            <a:pPr algn="l"/>
            <a:r>
              <a:rPr lang="en-US" sz="2000" b="1"/>
              <a:t>    	</a:t>
            </a:r>
          </a:p>
          <a:p>
            <a:pPr algn="l"/>
            <a:r>
              <a:rPr lang="en-US" sz="2000" b="1"/>
              <a:t>   	The boy was grossly over weight and had other    </a:t>
            </a:r>
          </a:p>
          <a:p>
            <a:pPr algn="l"/>
            <a:r>
              <a:rPr lang="en-US" sz="2000" b="1"/>
              <a:t>    symptoms suggesting GRAPHITES, which is one of the  </a:t>
            </a:r>
          </a:p>
          <a:p>
            <a:pPr algn="l"/>
            <a:r>
              <a:rPr lang="en-US" sz="2000" b="1"/>
              <a:t>    remedies for “effects of grief”.</a:t>
            </a:r>
          </a:p>
          <a:p>
            <a:pPr algn="l"/>
            <a:r>
              <a:rPr lang="en-US" sz="2000" b="1"/>
              <a:t>	</a:t>
            </a:r>
          </a:p>
          <a:p>
            <a:pPr algn="l"/>
            <a:r>
              <a:rPr lang="en-US" sz="2000" b="1"/>
              <a:t>	He was given Graphites 1M. There was an aggravation for  </a:t>
            </a:r>
          </a:p>
          <a:p>
            <a:pPr algn="l"/>
            <a:r>
              <a:rPr lang="en-US" sz="2000" b="1"/>
              <a:t>    one week followed by relief for few months, and a second dose   </a:t>
            </a:r>
          </a:p>
          <a:p>
            <a:pPr algn="l"/>
            <a:r>
              <a:rPr lang="en-US" sz="2000" b="1"/>
              <a:t>    was given following a relapse.</a:t>
            </a:r>
          </a:p>
        </p:txBody>
      </p:sp>
      <p:pic>
        <p:nvPicPr>
          <p:cNvPr id="25610" name="Picture 10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734050"/>
            <a:ext cx="7556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27088" y="404813"/>
            <a:ext cx="7345362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39838" y="620713"/>
            <a:ext cx="6788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CONSTITUTIONAL TREATMENT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827088" y="1268413"/>
            <a:ext cx="7416800" cy="52562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27088" y="1431925"/>
            <a:ext cx="7319962" cy="5113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l"/>
            <a:r>
              <a:rPr lang="en-US"/>
              <a:t>	</a:t>
            </a:r>
            <a:r>
              <a:rPr lang="en-US" sz="2400" b="1">
                <a:solidFill>
                  <a:srgbClr val="FF66CC"/>
                </a:solidFill>
              </a:rPr>
              <a:t>Constitutional Homoeopathic treatment consists mainly of prescribing on the psychosomatic make-up of the patient and on the </a:t>
            </a:r>
            <a:r>
              <a:rPr lang="en-US" sz="24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PAST HISTORY</a:t>
            </a:r>
            <a:r>
              <a:rPr lang="en-US" sz="2400" b="1">
                <a:solidFill>
                  <a:srgbClr val="FF66CC"/>
                </a:solidFill>
              </a:rPr>
              <a:t>.</a:t>
            </a:r>
          </a:p>
          <a:p>
            <a:pPr lvl="1" algn="l"/>
            <a:r>
              <a:rPr lang="en-US" sz="2400" b="1"/>
              <a:t>	</a:t>
            </a:r>
            <a:r>
              <a:rPr lang="en-US" sz="2400" b="1">
                <a:solidFill>
                  <a:srgbClr val="FF7C80"/>
                </a:solidFill>
              </a:rPr>
              <a:t>Quite often the Psychosomatically selected remedy can cover outstanding episodes in the past, for eg:- Nat. mur when the patient has had Concussion.</a:t>
            </a:r>
          </a:p>
          <a:p>
            <a:pPr lvl="1" algn="l"/>
            <a:r>
              <a:rPr lang="en-US" sz="2400" b="1"/>
              <a:t>	</a:t>
            </a:r>
            <a:r>
              <a:rPr lang="en-US" sz="2400" b="1">
                <a:solidFill>
                  <a:srgbClr val="CC99FF"/>
                </a:solidFill>
              </a:rPr>
              <a:t>But sometimes it is necessary directly to antidote some past event which greatly disturbed patients health.</a:t>
            </a:r>
          </a:p>
          <a:p>
            <a:pPr algn="l"/>
            <a:endParaRPr lang="en-US" sz="2400" b="1">
              <a:solidFill>
                <a:srgbClr val="CC99FF"/>
              </a:solidFill>
            </a:endParaRPr>
          </a:p>
          <a:p>
            <a:pPr algn="l"/>
            <a:r>
              <a:rPr lang="en-US" sz="2400" b="1"/>
              <a:t>	</a:t>
            </a:r>
          </a:p>
          <a:p>
            <a:pPr algn="l"/>
            <a:r>
              <a:rPr lang="en-US"/>
              <a:t>	</a:t>
            </a:r>
          </a:p>
        </p:txBody>
      </p:sp>
      <p:pic>
        <p:nvPicPr>
          <p:cNvPr id="26634" name="Picture 10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445125"/>
            <a:ext cx="79216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16013" y="836613"/>
            <a:ext cx="6769100" cy="49688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527175" y="100012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87450" y="1557338"/>
            <a:ext cx="6624638" cy="423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l"/>
            <a:r>
              <a:rPr lang="en-US" sz="2400" b="1">
                <a:latin typeface="Arial Narrow" pitchFamily="34" charset="0"/>
              </a:rPr>
              <a:t>	</a:t>
            </a:r>
            <a:r>
              <a:rPr lang="en-US" sz="2800" b="1">
                <a:solidFill>
                  <a:srgbClr val="669900"/>
                </a:solidFill>
                <a:latin typeface="Arial Narrow" pitchFamily="34" charset="0"/>
              </a:rPr>
              <a:t>If psychosomatic prescribing fails to produce satisfactory results, the </a:t>
            </a:r>
            <a:r>
              <a:rPr lang="en-US" sz="2800" b="1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past history</a:t>
            </a:r>
            <a:r>
              <a:rPr lang="en-US" sz="2800" b="1">
                <a:solidFill>
                  <a:srgbClr val="669900"/>
                </a:solidFill>
                <a:latin typeface="Arial Narrow" pitchFamily="34" charset="0"/>
              </a:rPr>
              <a:t> may lead to an appropriate remedy for that individual, or it may be advisable to prescribe on the </a:t>
            </a:r>
            <a:r>
              <a:rPr lang="en-US" sz="2800" b="1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family </a:t>
            </a:r>
            <a:r>
              <a:rPr lang="en-US" sz="2800" b="1" i="1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or </a:t>
            </a:r>
            <a:r>
              <a:rPr lang="en-US" sz="2800" b="1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individual history</a:t>
            </a:r>
            <a:r>
              <a:rPr lang="en-US" sz="2800" b="1">
                <a:solidFill>
                  <a:srgbClr val="669900"/>
                </a:solidFill>
                <a:latin typeface="Arial Narrow" pitchFamily="34" charset="0"/>
              </a:rPr>
              <a:t> when there are no clear symptomatic indications for any remedy right from the beginning. </a:t>
            </a:r>
          </a:p>
          <a:p>
            <a:pPr lvl="1"/>
            <a:r>
              <a:rPr lang="en-US" sz="2400" b="1">
                <a:latin typeface="Arial Narrow" pitchFamily="34" charset="0"/>
              </a:rPr>
              <a:t>	</a:t>
            </a:r>
          </a:p>
          <a:p>
            <a:endParaRPr lang="en-US" sz="2400" b="1">
              <a:latin typeface="Arial Narrow" pitchFamily="34" charset="0"/>
            </a:endParaRPr>
          </a:p>
        </p:txBody>
      </p:sp>
      <p:pic>
        <p:nvPicPr>
          <p:cNvPr id="27657" name="Picture 9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445125"/>
            <a:ext cx="9715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000" b="1"/>
              <a:t>PAST HISTORY-CURING “AFTER EFFECTS OF…”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50825" y="1196975"/>
            <a:ext cx="8642350" cy="54006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23850" y="1268413"/>
            <a:ext cx="8424863" cy="527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000" b="1"/>
              <a:t>The evil consequences of coffee &amp; wine drinking --   Nux </a:t>
            </a:r>
            <a:r>
              <a:rPr lang="en-US" b="1"/>
              <a:t>vom</a:t>
            </a:r>
            <a:endParaRPr lang="en-US" sz="2000" b="1"/>
          </a:p>
          <a:p>
            <a:pPr algn="l"/>
            <a:r>
              <a:rPr lang="en-US" sz="2000" b="1"/>
              <a:t>						</a:t>
            </a:r>
            <a:r>
              <a:rPr lang="en-US" sz="2000"/>
              <a:t>	   (Hahnemann)</a:t>
            </a:r>
          </a:p>
          <a:p>
            <a:pPr algn="l">
              <a:buFontTx/>
              <a:buChar char="•"/>
            </a:pPr>
            <a:r>
              <a:rPr lang="en-US" sz="2000" b="1"/>
              <a:t>Patients upset by over doses of iron		        --   Pulsatilla</a:t>
            </a:r>
          </a:p>
          <a:p>
            <a:pPr algn="l">
              <a:buFontTx/>
              <a:buChar char="•"/>
            </a:pPr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Prolonged drugging with Quinine 		        --  Nat. mur</a:t>
            </a:r>
          </a:p>
          <a:p>
            <a:pPr algn="l">
              <a:buFontTx/>
              <a:buChar char="•"/>
            </a:pPr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Bad effects of Turpentine			        --  Terebinthina </a:t>
            </a:r>
          </a:p>
          <a:p>
            <a:pPr algn="l">
              <a:buFontTx/>
              <a:buChar char="•"/>
            </a:pPr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Exposure to excessive radiation		        --   X-ray, </a:t>
            </a:r>
          </a:p>
          <a:p>
            <a:pPr algn="l"/>
            <a:r>
              <a:rPr lang="en-US" sz="2000" b="1"/>
              <a:t>						                    Rad. brom.</a:t>
            </a:r>
          </a:p>
          <a:p>
            <a:pPr algn="l"/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llness due to menarche			        --   Pulsatilla</a:t>
            </a:r>
          </a:p>
          <a:p>
            <a:pPr algn="l">
              <a:buFontTx/>
              <a:buChar char="•"/>
            </a:pPr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Ill-health after menopause			        --   Lachesis</a:t>
            </a:r>
          </a:p>
          <a:p>
            <a:pPr algn="l">
              <a:buFontTx/>
              <a:buChar char="•"/>
            </a:pPr>
            <a:endParaRPr lang="en-US" sz="2000" b="1"/>
          </a:p>
          <a:p>
            <a:pPr algn="l">
              <a:buFontTx/>
              <a:buChar char="•"/>
            </a:pPr>
            <a:r>
              <a:rPr lang="en-US" sz="2000" b="1"/>
              <a:t>Bad effects of vaccination			        --   Maland., Sil.,</a:t>
            </a:r>
            <a:r>
              <a:rPr lang="en-US"/>
              <a:t> 								   </a:t>
            </a:r>
            <a:r>
              <a:rPr lang="en-US" sz="2000" b="1"/>
              <a:t>Sulph., Thuja</a:t>
            </a:r>
          </a:p>
        </p:txBody>
      </p:sp>
      <p:pic>
        <p:nvPicPr>
          <p:cNvPr id="28682" name="Picture 10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6165850"/>
            <a:ext cx="498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 rot="-760823">
            <a:off x="719138" y="3109913"/>
            <a:ext cx="77057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6160823" scaled="1"/>
                </a:gradFill>
                <a:latin typeface="Arial Black"/>
              </a:rPr>
              <a:t>HISTORY OF  FAMILY ILLNESS</a:t>
            </a:r>
          </a:p>
        </p:txBody>
      </p:sp>
      <p:pic>
        <p:nvPicPr>
          <p:cNvPr id="31748" name="Picture 4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5445125"/>
            <a:ext cx="79216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Scan0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748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0" y="476250"/>
            <a:ext cx="1800225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000" b="1">
                <a:latin typeface="Arial Narrow" pitchFamily="34" charset="0"/>
              </a:rPr>
              <a:t>PRESENTING COMPLAINTS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195513" y="-26988"/>
            <a:ext cx="4608512" cy="30686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33613" y="65088"/>
            <a:ext cx="4498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u="sng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HISTORY OF FAMILY ILLNESS</a:t>
            </a:r>
          </a:p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247900" y="7127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392363" y="446088"/>
            <a:ext cx="4603750" cy="213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 Ask the Patient to tell the Diseases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  suffered / suffering by her close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  relatives &amp; its remarks.</a:t>
            </a:r>
            <a:r>
              <a:rPr lang="en-US"/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The squares corresponding to the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  disease &amp; the affected member is to be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  marked accordingly.</a:t>
            </a:r>
          </a:p>
          <a:p>
            <a:pPr algn="l"/>
            <a:endParaRPr lang="en-US" b="1"/>
          </a:p>
        </p:txBody>
      </p:sp>
      <p:pic>
        <p:nvPicPr>
          <p:cNvPr id="33801" name="Picture 9" descr="college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5661025"/>
            <a:ext cx="6477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 descr="college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068638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27088" y="765175"/>
            <a:ext cx="7632700" cy="51847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23938" y="974725"/>
            <a:ext cx="7486650" cy="3414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	</a:t>
            </a:r>
            <a:r>
              <a:rPr lang="en-US" sz="2000" b="1"/>
              <a:t>In making a Psychosomatic Homoeopathic </a:t>
            </a:r>
          </a:p>
          <a:p>
            <a:pPr algn="l"/>
            <a:r>
              <a:rPr lang="en-US" sz="2000" b="1"/>
              <a:t>prescription or a prescription based on the individual’s past </a:t>
            </a:r>
          </a:p>
          <a:p>
            <a:pPr algn="l"/>
            <a:r>
              <a:rPr lang="en-US" sz="2000" b="1"/>
              <a:t>history, the patient is regard against a background of a</a:t>
            </a:r>
          </a:p>
          <a:p>
            <a:pPr algn="l"/>
            <a:r>
              <a:rPr lang="en-US" sz="2000" b="1"/>
              <a:t>theoretical norm.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	The same applies to “Family History” too.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If there is a strong history of Tuberculosis or Cancer in the </a:t>
            </a:r>
          </a:p>
          <a:p>
            <a:pPr algn="l"/>
            <a:r>
              <a:rPr lang="en-US" sz="2000" b="1"/>
              <a:t>Family, the appropriate Nosodes deserve consideration.</a:t>
            </a:r>
          </a:p>
          <a:p>
            <a:pPr algn="l"/>
            <a:endParaRPr lang="en-US" sz="2000" b="1"/>
          </a:p>
          <a:p>
            <a:pPr algn="l"/>
            <a:endParaRPr lang="en-US"/>
          </a:p>
        </p:txBody>
      </p:sp>
      <p:pic>
        <p:nvPicPr>
          <p:cNvPr id="34823" name="Picture 7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6138" y="6022975"/>
            <a:ext cx="498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900113" y="620713"/>
            <a:ext cx="7489825" cy="58324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23938" y="762000"/>
            <a:ext cx="7523162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000" b="1">
                <a:latin typeface="Bookman Old Style" pitchFamily="18" charset="0"/>
              </a:rPr>
              <a:t>IF WE KNOW THE DETERMINING CAUSE AND THE </a:t>
            </a:r>
          </a:p>
          <a:p>
            <a:pPr algn="l"/>
            <a:r>
              <a:rPr lang="en-US" sz="2000" b="1">
                <a:latin typeface="Bookman Old Style" pitchFamily="18" charset="0"/>
              </a:rPr>
              <a:t>  REMEDY EXACTLY HOMOEOPATHIC TO THE CAUSE, </a:t>
            </a:r>
          </a:p>
          <a:p>
            <a:pPr algn="l"/>
            <a:r>
              <a:rPr lang="en-US" sz="2000" b="1">
                <a:latin typeface="Bookman Old Style" pitchFamily="18" charset="0"/>
              </a:rPr>
              <a:t>  MANY MORE BRILLIANT RESULTS WOULD BE </a:t>
            </a:r>
          </a:p>
          <a:p>
            <a:pPr algn="l"/>
            <a:r>
              <a:rPr lang="en-US" sz="2000" b="1">
                <a:latin typeface="Bookman Old Style" pitchFamily="18" charset="0"/>
              </a:rPr>
              <a:t>  ACHIEVED</a:t>
            </a:r>
            <a:r>
              <a:rPr lang="en-US" sz="2000" b="1">
                <a:latin typeface="Arial Narrow" pitchFamily="34" charset="0"/>
              </a:rPr>
              <a:t>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773488" y="2008188"/>
            <a:ext cx="1455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CAUSES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427538" y="24209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1258888" y="27082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427538" y="27082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1258888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8027988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50913" y="3016250"/>
            <a:ext cx="7448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PREDISPOSING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/>
              <a:t>				           </a:t>
            </a:r>
            <a:r>
              <a:rPr lang="en-US" u="sng">
                <a:effectLst>
                  <a:outerShdw blurRad="38100" dist="38100" dir="2700000" algn="tl">
                    <a:srgbClr val="FFFFFF"/>
                  </a:outerShdw>
                </a:effectLst>
              </a:rPr>
              <a:t>EXCITING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900113" y="3376613"/>
            <a:ext cx="321945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 Hereditary is the main factor</a:t>
            </a:r>
          </a:p>
          <a:p>
            <a:pPr algn="l">
              <a:buFontTx/>
              <a:buChar char="•"/>
            </a:pPr>
            <a:r>
              <a:rPr lang="en-US"/>
              <a:t> Tuberculosis</a:t>
            </a:r>
          </a:p>
          <a:p>
            <a:pPr algn="l">
              <a:buFontTx/>
              <a:buChar char="•"/>
            </a:pPr>
            <a:r>
              <a:rPr lang="en-US"/>
              <a:t> Insanity</a:t>
            </a:r>
          </a:p>
          <a:p>
            <a:pPr algn="l">
              <a:buFontTx/>
              <a:buChar char="•"/>
            </a:pPr>
            <a:r>
              <a:rPr lang="en-US"/>
              <a:t> Menstrual Headache </a:t>
            </a:r>
          </a:p>
          <a:p>
            <a:pPr algn="l">
              <a:buFontTx/>
              <a:buChar char="•"/>
            </a:pPr>
            <a:r>
              <a:rPr lang="en-US"/>
              <a:t> Epilepsy</a:t>
            </a:r>
          </a:p>
          <a:p>
            <a:pPr algn="l">
              <a:buFontTx/>
              <a:buChar char="•"/>
            </a:pPr>
            <a:r>
              <a:rPr lang="en-US"/>
              <a:t> Diabetes mellitus, etc. </a:t>
            </a:r>
          </a:p>
          <a:p>
            <a:pPr algn="l">
              <a:buFontTx/>
              <a:buChar char="•"/>
            </a:pPr>
            <a:endParaRPr lang="en-US"/>
          </a:p>
          <a:p>
            <a:pPr algn="l"/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971550" y="5013325"/>
            <a:ext cx="9409113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   </a:t>
            </a:r>
          </a:p>
          <a:p>
            <a:pPr algn="l"/>
            <a:r>
              <a:rPr lang="en-US" b="1"/>
              <a:t>     “ REMOVE THE EFFECTS AND REMOVE THE DISEASE, </a:t>
            </a:r>
          </a:p>
          <a:p>
            <a:pPr algn="l"/>
            <a:r>
              <a:rPr lang="en-US" b="1"/>
              <a:t>        THE CAUSE OF THE EFFECTS”</a:t>
            </a:r>
          </a:p>
          <a:p>
            <a:pPr algn="l"/>
            <a:r>
              <a:rPr lang="en-US"/>
              <a:t>					- Dr. Hahnemann</a:t>
            </a:r>
          </a:p>
        </p:txBody>
      </p:sp>
      <p:pic>
        <p:nvPicPr>
          <p:cNvPr id="35858" name="Picture 18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9788" y="5949950"/>
            <a:ext cx="498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463" y="327025"/>
            <a:ext cx="9150350" cy="6005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 u="sng"/>
              <a:t>A Case</a:t>
            </a:r>
            <a:r>
              <a:rPr lang="en-US" sz="2000" b="1"/>
              <a:t>: -</a:t>
            </a:r>
          </a:p>
          <a:p>
            <a:pPr algn="l"/>
            <a:r>
              <a:rPr lang="en-US" sz="2000" b="1"/>
              <a:t>	Pt. aged 27/ (F), unmarried; sanguine, nervous temperament; short &amp; stout when in health; brown eyes, brown hair.</a:t>
            </a:r>
          </a:p>
          <a:p>
            <a:pPr algn="l"/>
            <a:r>
              <a:rPr lang="en-US" sz="2000" b="1"/>
              <a:t>	Has had Epileptic fits for 11 yrs.</a:t>
            </a:r>
          </a:p>
          <a:p>
            <a:pPr algn="l"/>
            <a:r>
              <a:rPr lang="en-US" sz="2000" b="1"/>
              <a:t>	Frequency of attacks controlled by a Neurologist.</a:t>
            </a:r>
          </a:p>
          <a:p>
            <a:pPr algn="l"/>
            <a:r>
              <a:rPr lang="en-US" sz="2000" b="1"/>
              <a:t>	F/H – Mr. D/o Tuberculosis.</a:t>
            </a:r>
          </a:p>
          <a:p>
            <a:pPr algn="l"/>
            <a:r>
              <a:rPr lang="en-US" sz="2000" b="1"/>
              <a:t>Other complaints:-</a:t>
            </a:r>
          </a:p>
          <a:p>
            <a:pPr algn="l">
              <a:buFontTx/>
              <a:buChar char="•"/>
            </a:pPr>
            <a:r>
              <a:rPr lang="en-US" sz="2000" b="1"/>
              <a:t>Can’t eat anything.</a:t>
            </a:r>
          </a:p>
          <a:p>
            <a:pPr algn="l">
              <a:buFontTx/>
              <a:buChar char="•"/>
            </a:pPr>
            <a:r>
              <a:rPr lang="en-US" sz="2000" b="1"/>
              <a:t>Mouth tastes very badly; &lt; in the morning</a:t>
            </a:r>
          </a:p>
          <a:p>
            <a:pPr algn="l">
              <a:buFontTx/>
              <a:buChar char="•"/>
            </a:pPr>
            <a:r>
              <a:rPr lang="en-US" sz="2000" b="1"/>
              <a:t>Smell of cooking food nauseates</a:t>
            </a:r>
          </a:p>
          <a:p>
            <a:pPr algn="l">
              <a:buFontTx/>
              <a:buChar char="•"/>
            </a:pPr>
            <a:r>
              <a:rPr lang="en-US" sz="2000" b="1"/>
              <a:t>Cough (++) &lt; night </a:t>
            </a:r>
          </a:p>
          <a:p>
            <a:pPr algn="l">
              <a:buFontTx/>
              <a:buChar char="•"/>
            </a:pPr>
            <a:r>
              <a:rPr lang="en-US" sz="2000" b="1"/>
              <a:t>Soreness in middle of chest, behind sternum, &lt; Coughing, Ascending hill</a:t>
            </a:r>
          </a:p>
          <a:p>
            <a:pPr algn="l">
              <a:buFontTx/>
              <a:buChar char="•"/>
            </a:pPr>
            <a:r>
              <a:rPr lang="en-US" sz="2000" b="1"/>
              <a:t>Loosing weight since 6 mnths</a:t>
            </a:r>
          </a:p>
          <a:p>
            <a:pPr algn="l">
              <a:buFontTx/>
              <a:buChar char="•"/>
            </a:pPr>
            <a:r>
              <a:rPr lang="en-US" sz="2000" b="1"/>
              <a:t>Backache</a:t>
            </a:r>
          </a:p>
          <a:p>
            <a:pPr algn="l">
              <a:buFontTx/>
              <a:buChar char="•"/>
            </a:pPr>
            <a:r>
              <a:rPr lang="en-US" sz="2000" b="1"/>
              <a:t>Pulse 100 to 120 all the time!</a:t>
            </a:r>
          </a:p>
          <a:p>
            <a:pPr algn="l">
              <a:buFontTx/>
              <a:buChar char="•"/>
            </a:pPr>
            <a:r>
              <a:rPr lang="en-US" sz="2000" b="1"/>
              <a:t>Sweaty nights.</a:t>
            </a:r>
          </a:p>
          <a:p>
            <a:pPr algn="l">
              <a:buFontTx/>
              <a:buChar char="•"/>
            </a:pPr>
            <a:r>
              <a:rPr lang="en-US" sz="2000" b="1"/>
              <a:t>Greatly depressed &amp; cries easly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				</a:t>
            </a:r>
            <a:r>
              <a:rPr lang="en-US" sz="2800" b="1"/>
              <a:t>?</a:t>
            </a:r>
            <a:r>
              <a:rPr lang="en-US" sz="2000" b="1"/>
              <a:t>	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708400" y="5876925"/>
            <a:ext cx="792163" cy="5762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?</a:t>
            </a:r>
          </a:p>
        </p:txBody>
      </p:sp>
      <p:pic>
        <p:nvPicPr>
          <p:cNvPr id="36871" name="Picture 7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4700" y="5878513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77850" y="1268413"/>
            <a:ext cx="7958138" cy="265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/>
              <a:t>PRESCIPTION No. 1	----	PULSATILLA 200</a:t>
            </a:r>
          </a:p>
          <a:p>
            <a:pPr algn="l"/>
            <a:endParaRPr lang="en-US" sz="2800" b="1"/>
          </a:p>
          <a:p>
            <a:pPr algn="l"/>
            <a:r>
              <a:rPr lang="en-US" sz="2800" b="1"/>
              <a:t>PRESCIPTION No. 2	----	PULSATILLA 1 M</a:t>
            </a:r>
          </a:p>
          <a:p>
            <a:pPr algn="l"/>
            <a:endParaRPr lang="en-US" sz="2800" b="1"/>
          </a:p>
          <a:p>
            <a:pPr algn="l"/>
            <a:r>
              <a:rPr lang="en-US" sz="2800" b="1"/>
              <a:t>PRESCIPTION No. 3	----	 PULSATILLA 10 M</a:t>
            </a:r>
          </a:p>
          <a:p>
            <a:r>
              <a:rPr lang="en-US" sz="2800" b="1"/>
              <a:t>ALL FAILED ! ?</a:t>
            </a:r>
          </a:p>
        </p:txBody>
      </p:sp>
      <p:pic>
        <p:nvPicPr>
          <p:cNvPr id="37893" name="Picture 5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5589588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ollege logo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8416925" y="0"/>
            <a:ext cx="727075" cy="1052513"/>
          </a:xfrm>
          <a:noFill/>
          <a:ln/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i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Practice</a:t>
            </a:r>
            <a:r>
              <a:rPr lang="en-US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>
              <a:buFontTx/>
              <a:buNone/>
            </a:pPr>
            <a:r>
              <a:rPr lang="en-US" b="1"/>
              <a:t>*</a:t>
            </a:r>
            <a:r>
              <a:rPr lang="en-US"/>
              <a:t> </a:t>
            </a:r>
            <a:r>
              <a:rPr lang="en-US" b="1">
                <a:solidFill>
                  <a:srgbClr val="CC66FF"/>
                </a:solidFill>
              </a:rPr>
              <a:t>Patients do not come with a Diagnosis;</a:t>
            </a:r>
          </a:p>
          <a:p>
            <a:pPr>
              <a:buFontTx/>
              <a:buNone/>
            </a:pPr>
            <a:r>
              <a:rPr lang="en-US" b="1">
                <a:solidFill>
                  <a:srgbClr val="CC66FF"/>
                </a:solidFill>
              </a:rPr>
              <a:t>	they come with</a:t>
            </a:r>
            <a:r>
              <a:rPr lang="en-US" b="1"/>
              <a:t> </a:t>
            </a:r>
            <a:r>
              <a:rPr lang="en-US" b="1">
                <a:solidFill>
                  <a:srgbClr val="9999FF"/>
                </a:solidFill>
              </a:rPr>
              <a:t>‘problems’.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b="1">
                <a:solidFill>
                  <a:srgbClr val="CC00CC"/>
                </a:solidFill>
              </a:rPr>
              <a:t>*  A wise doctor should be an ‘Elucidator of Human problems’ than a Diagnostician!</a:t>
            </a:r>
          </a:p>
          <a:p>
            <a:endParaRPr lang="en-US" b="1">
              <a:solidFill>
                <a:srgbClr val="CC00CC"/>
              </a:solidFill>
            </a:endParaRPr>
          </a:p>
          <a:p>
            <a:pPr>
              <a:buFontTx/>
              <a:buNone/>
            </a:pPr>
            <a:r>
              <a:rPr lang="en-US" b="1">
                <a:solidFill>
                  <a:srgbClr val="009900"/>
                </a:solidFill>
              </a:rPr>
              <a:t>* The aim is to get from the person an accurate account of his complaint and to see this against the background of his life as a whole.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66738" y="692150"/>
            <a:ext cx="7380287" cy="5030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Tuberculinum 1 M</a:t>
            </a:r>
            <a:r>
              <a:rPr lang="en-US" sz="2400" b="1"/>
              <a:t> – 1D / mnth. for 4 mnths</a:t>
            </a:r>
          </a:p>
          <a:p>
            <a:endParaRPr lang="en-US" sz="2400" b="1"/>
          </a:p>
          <a:p>
            <a:endParaRPr lang="en-US" sz="2400" b="1"/>
          </a:p>
          <a:p>
            <a:r>
              <a:rPr lang="en-US" sz="2800" b="1"/>
              <a:t>Attack of seizures  once in two weeks! </a:t>
            </a:r>
          </a:p>
          <a:p>
            <a:endParaRPr lang="en-US" sz="2800" b="1"/>
          </a:p>
          <a:p>
            <a:r>
              <a:rPr lang="en-US" sz="2800" b="1"/>
              <a:t>&amp;</a:t>
            </a:r>
          </a:p>
          <a:p>
            <a:endParaRPr lang="en-US" sz="2800" b="1"/>
          </a:p>
          <a:p>
            <a:r>
              <a:rPr lang="en-US" sz="2800" b="1"/>
              <a:t>Then gradual recovery</a:t>
            </a:r>
          </a:p>
          <a:p>
            <a:endParaRPr lang="en-US" sz="2800" b="1"/>
          </a:p>
          <a:p>
            <a:endParaRPr lang="en-US" sz="2800" b="1"/>
          </a:p>
          <a:p>
            <a:endParaRPr lang="en-US" sz="2800" b="1"/>
          </a:p>
          <a:p>
            <a:r>
              <a:rPr lang="en-US" sz="2400" b="1"/>
              <a:t>	                              </a:t>
            </a:r>
            <a:r>
              <a:rPr lang="en-US" sz="2400"/>
              <a:t>Courtesy to Dr. E. B. Nash</a:t>
            </a:r>
            <a:r>
              <a:rPr lang="en-US" sz="2400" b="1"/>
              <a:t>  </a:t>
            </a:r>
          </a:p>
        </p:txBody>
      </p:sp>
      <p:pic>
        <p:nvPicPr>
          <p:cNvPr id="38917" name="Picture 5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4700" y="5878513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8313" y="711200"/>
            <a:ext cx="8424862" cy="4473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CONCLUSION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Richard Hughes once said: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RULE OF SIMILIA SIMILIBUS CAN OBVIOSLY BE CARRIED OUT ONLY IN PROPORTION AS THE EFFECTS OF DRUGS ON THE HEALTHY BODY ARE ASCERTAINED”.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4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ARE DIFFERENT BASES OF SIMILARITY AND THERE IS NO REASON WHY DIFFERENT APPROACH TO HOMOEOPATHIC PRESCRIBING SHOULD NOT BE APPROPRIATELY UTILISED!</a:t>
            </a:r>
          </a:p>
          <a:p>
            <a:pPr algn="l"/>
            <a:endParaRPr lang="en-US" sz="2400" b="1" u="sng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9941" name="Picture 5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675" y="5878513"/>
            <a:ext cx="4984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3257550" y="2990850"/>
            <a:ext cx="2628900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 ALL</a:t>
            </a:r>
          </a:p>
        </p:txBody>
      </p:sp>
      <p:pic>
        <p:nvPicPr>
          <p:cNvPr id="40966" name="Picture 6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5084763"/>
            <a:ext cx="9366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13325"/>
            <a:ext cx="10795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3333FF"/>
                </a:solidFill>
                <a:latin typeface="Arial Narrow" pitchFamily="34" charset="0"/>
              </a:rPr>
              <a:t>The Findings shall be recorded as follows:-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PRESENTING COMPLAINTS</a:t>
            </a:r>
          </a:p>
          <a:p>
            <a:pPr>
              <a:buFontTx/>
              <a:buNone/>
            </a:pPr>
            <a:r>
              <a:rPr lang="en-US">
                <a:latin typeface="Arial Narrow" pitchFamily="34" charset="0"/>
              </a:rPr>
              <a:t>	(Location, Sensation, Modalities &amp; Accompaniments)</a:t>
            </a:r>
          </a:p>
          <a:p>
            <a:pPr>
              <a:buFontTx/>
              <a:buNone/>
            </a:pPr>
            <a:endParaRPr lang="en-US">
              <a:latin typeface="Arial Narrow" pitchFamily="34" charset="0"/>
            </a:endParaRPr>
          </a:p>
          <a:p>
            <a:pPr algn="ctr"/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HISTORY</a:t>
            </a:r>
          </a:p>
          <a:p>
            <a:pPr algn="ctr">
              <a:buFontTx/>
              <a:buNone/>
            </a:pP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003399"/>
                </a:solidFill>
                <a:latin typeface="Arial Narrow" pitchFamily="34" charset="0"/>
              </a:rPr>
              <a:t>PRESENTING      PREVIOUS             FAMILY       PERSONAL	    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3399"/>
                </a:solidFill>
                <a:latin typeface="Arial Narrow" pitchFamily="34" charset="0"/>
              </a:rPr>
              <a:t>ILLNESS	        ILLNESS</a:t>
            </a:r>
          </a:p>
          <a:p>
            <a:pPr>
              <a:buFontTx/>
              <a:buNone/>
            </a:pPr>
            <a:r>
              <a:rPr lang="en-US" sz="2400">
                <a:latin typeface="Arial Narrow" pitchFamily="34" charset="0"/>
              </a:rPr>
              <a:t>	     </a:t>
            </a:r>
          </a:p>
          <a:p>
            <a:pPr>
              <a:buFontTx/>
              <a:buNone/>
            </a:pPr>
            <a:endParaRPr lang="en-US" sz="2400">
              <a:latin typeface="Arial Narrow" pitchFamily="34" charset="0"/>
            </a:endParaRPr>
          </a:p>
        </p:txBody>
      </p:sp>
      <p:pic>
        <p:nvPicPr>
          <p:cNvPr id="5154" name="Picture 34" descr="college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9068" y="3271869"/>
            <a:ext cx="816864" cy="1182624"/>
          </a:xfrm>
          <a:noFill/>
          <a:ln/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51275" y="393382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572000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250825" y="4365625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572000" y="43656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50825" y="4364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771775" y="4364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364163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380288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3" grpId="0" build="p"/>
      <p:bldP spid="5123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4B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ollege logo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tretch>
            <a:fillRect/>
          </a:stretch>
        </p:blipFill>
        <p:spPr>
          <a:xfrm>
            <a:off x="4231522" y="4983163"/>
            <a:ext cx="726993" cy="1052512"/>
          </a:xfrm>
          <a:noFill/>
          <a:ln/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>
                <a:solidFill>
                  <a:srgbClr val="660066"/>
                </a:solidFill>
              </a:rPr>
              <a:t>*	</a:t>
            </a:r>
            <a:r>
              <a:rPr lang="en-US" sz="3600">
                <a:solidFill>
                  <a:srgbClr val="660066"/>
                </a:solidFill>
              </a:rPr>
              <a:t>In taking the History it is neither possible to nor desirable to tie a patient down to any particular sequence.</a:t>
            </a:r>
          </a:p>
          <a:p>
            <a:pPr>
              <a:buFontTx/>
              <a:buNone/>
            </a:pPr>
            <a:endParaRPr lang="en-US">
              <a:solidFill>
                <a:srgbClr val="660066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800080"/>
                </a:solidFill>
              </a:rPr>
              <a:t>*	</a:t>
            </a:r>
            <a:r>
              <a:rPr lang="en-US" sz="3600">
                <a:solidFill>
                  <a:srgbClr val="800080"/>
                </a:solidFill>
              </a:rPr>
              <a:t>He must be allowed to tell his story in his own way.</a:t>
            </a:r>
          </a:p>
          <a:p>
            <a:endParaRPr lang="en-US" sz="360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9900CC"/>
                </a:solidFill>
              </a:rPr>
              <a:t>*	</a:t>
            </a:r>
            <a:r>
              <a:rPr lang="en-US" sz="3600">
                <a:solidFill>
                  <a:srgbClr val="9900CC"/>
                </a:solidFill>
              </a:rPr>
              <a:t>A ‘good doctor’ begins the examination of a patient as he walks into the room &amp; only finishes taking the history when the consultation is 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Scan0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748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0" y="476250"/>
            <a:ext cx="1800225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000" b="1">
                <a:latin typeface="Arial Narrow" pitchFamily="34" charset="0"/>
              </a:rPr>
              <a:t>PRESENTING COMPLAINTS</a:t>
            </a:r>
          </a:p>
        </p:txBody>
      </p:sp>
      <p:pic>
        <p:nvPicPr>
          <p:cNvPr id="8199" name="Picture 7" descr="college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0"/>
            <a:ext cx="6477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en-US" sz="3200" b="1" u="sng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PRESENTING COMPLAINTS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r>
              <a:rPr lang="en-US"/>
              <a:t>Ask the Patient to tell the story of his illness from the beginning.</a:t>
            </a:r>
          </a:p>
          <a:p>
            <a:pPr algn="ctr">
              <a:buFontTx/>
              <a:buNone/>
            </a:pPr>
            <a:endParaRPr lang="en-US" sz="2800" b="1" u="sng"/>
          </a:p>
          <a:p>
            <a:pPr algn="ctr">
              <a:buFontTx/>
              <a:buNone/>
            </a:pPr>
            <a:r>
              <a:rPr lang="en-US" sz="2800" b="1" u="sng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 OUT THE HISTORY</a:t>
            </a:r>
          </a:p>
          <a:p>
            <a:pPr>
              <a:buFontTx/>
              <a:buNone/>
            </a:pPr>
            <a:endParaRPr lang="en-US">
              <a:solidFill>
                <a:srgbClr val="3333FF"/>
              </a:solidFill>
            </a:endParaRPr>
          </a:p>
          <a:p>
            <a:r>
              <a:rPr lang="en-US"/>
              <a:t>Aim is to write a complete yet ‘concise’ record of the history of presenting complaints.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CCFF33"/>
                </a:solidFill>
              </a:rPr>
              <a:t>     </a:t>
            </a:r>
            <a:r>
              <a:rPr lang="en-US" sz="2400" b="1">
                <a:solidFill>
                  <a:srgbClr val="CCFF33"/>
                </a:solidFill>
              </a:rPr>
              <a:t>Let us see some cases …</a:t>
            </a:r>
          </a:p>
          <a:p>
            <a:pPr>
              <a:buFontTx/>
              <a:buNone/>
            </a:pP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174" name="Picture 6" descr="college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9068" y="3271869"/>
            <a:ext cx="816864" cy="1182624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GB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Falling of hairs on the scalp in patches</a:t>
            </a:r>
          </a:p>
          <a:p>
            <a:pPr marL="342900" indent="-342900" algn="l"/>
            <a:endParaRPr lang="en-GB" b="1">
              <a:solidFill>
                <a:srgbClr val="FF00FF"/>
              </a:solidFill>
            </a:endParaRPr>
          </a:p>
          <a:p>
            <a:pPr marL="342900" indent="-342900" algn="l"/>
            <a:r>
              <a:rPr lang="en-GB" sz="2000">
                <a:solidFill>
                  <a:srgbClr val="FF00FF"/>
                </a:solidFill>
              </a:rPr>
              <a:t>Head, scalp	             Falling off hairs in patches            &lt; night, </a:t>
            </a:r>
          </a:p>
          <a:p>
            <a:pPr marL="342900" indent="-342900" algn="l"/>
            <a:r>
              <a:rPr lang="en-GB">
                <a:solidFill>
                  <a:srgbClr val="FF00FF"/>
                </a:solidFill>
              </a:rPr>
              <a:t>(2 yrs) 		               Itching+	</a:t>
            </a:r>
            <a:r>
              <a:rPr lang="en-GB" sz="2000">
                <a:solidFill>
                  <a:srgbClr val="FF00FF"/>
                </a:solidFill>
              </a:rPr>
              <a:t>			  &lt;  while perspiring,</a:t>
            </a:r>
          </a:p>
          <a:p>
            <a:pPr marL="342900" indent="-342900" algn="l"/>
            <a:r>
              <a:rPr lang="en-GB" sz="2000">
                <a:solidFill>
                  <a:srgbClr val="FF00FF"/>
                </a:solidFill>
              </a:rPr>
              <a:t>		 	                                                                    &lt; summer, sun</a:t>
            </a:r>
          </a:p>
          <a:p>
            <a:pPr marL="342900" indent="-342900" algn="l"/>
            <a:endParaRPr lang="en-GB" sz="2000">
              <a:solidFill>
                <a:srgbClr val="FF00FF"/>
              </a:solidFill>
            </a:endParaRPr>
          </a:p>
          <a:p>
            <a:pPr marL="342900" indent="-342900" algn="l">
              <a:spcBef>
                <a:spcPct val="50000"/>
              </a:spcBef>
            </a:pPr>
            <a:endParaRPr lang="en-GB" sz="2000">
              <a:solidFill>
                <a:srgbClr val="FF00FF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8750" y="3810000"/>
            <a:ext cx="898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rgbClr val="3333FF"/>
                </a:solidFill>
                <a:latin typeface="Bookman Old Style" pitchFamily="18" charset="0"/>
              </a:rPr>
              <a:t>THIS PT. SAYS THAT: “DOCTOR , I BELIEVE THAT THIS FALLING </a:t>
            </a:r>
          </a:p>
          <a:p>
            <a:pPr algn="l"/>
            <a:r>
              <a:rPr lang="en-US" b="1">
                <a:solidFill>
                  <a:srgbClr val="3333FF"/>
                </a:solidFill>
                <a:latin typeface="Bookman Old Style" pitchFamily="18" charset="0"/>
              </a:rPr>
              <a:t>OF HAIR STARTED SINCE I GAVE BIRTH TO MY SON, 2 yrs. BACK!” </a:t>
            </a:r>
          </a:p>
        </p:txBody>
      </p:sp>
      <p:pic>
        <p:nvPicPr>
          <p:cNvPr id="9224" name="Picture 8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00" y="5661025"/>
            <a:ext cx="7905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8313" y="4048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47900" y="568325"/>
            <a:ext cx="470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HISTORY OF PRESENTING COMPLAINTS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50913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GB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11275" y="1119188"/>
            <a:ext cx="465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3333FF"/>
                </a:solidFill>
              </a:rPr>
              <a:t>Hair Fall dvlpd. since dlvry , 2 yrs. back.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0825" y="2492375"/>
            <a:ext cx="88725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* </a:t>
            </a:r>
            <a:r>
              <a:rPr lang="en-US" b="1">
                <a:solidFill>
                  <a:srgbClr val="FF0000"/>
                </a:solidFill>
              </a:rPr>
              <a:t>SIGNIFICANCE OF THE ABOVE FINDING BECOMES PROMINENT WHEN THE 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CASE DOES NOT SHOW ANY POSITIVE IMPROVEMENT WITH THE ROUTINE 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PRESCRIPTION BASED ON SYMPTOM TOTALITY!  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39750" y="234950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3213" y="3808413"/>
            <a:ext cx="8324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b="1">
                <a:solidFill>
                  <a:srgbClr val="0066FF"/>
                </a:solidFill>
              </a:rPr>
              <a:t>Lycop., Sulph.,</a:t>
            </a:r>
            <a:r>
              <a:rPr lang="en-US" b="1"/>
              <a:t> </a:t>
            </a:r>
            <a:r>
              <a:rPr lang="en-US" i="1">
                <a:solidFill>
                  <a:schemeClr val="hlink"/>
                </a:solidFill>
              </a:rPr>
              <a:t>canth., carb.veg., nat. m., nit. ac., sep.</a:t>
            </a:r>
            <a:r>
              <a:rPr lang="en-US" i="1"/>
              <a:t>  etc.</a:t>
            </a:r>
          </a:p>
          <a:p>
            <a:pPr algn="l"/>
            <a:r>
              <a:rPr lang="en-US" i="1"/>
              <a:t>	may help to cure the case when the well selected remedy fails to act or </a:t>
            </a:r>
          </a:p>
          <a:p>
            <a:pPr algn="l"/>
            <a:r>
              <a:rPr lang="en-US" i="1"/>
              <a:t>	remains as an obstacle for cure.	 </a:t>
            </a:r>
            <a:r>
              <a:rPr lang="en-US" b="1"/>
              <a:t> </a:t>
            </a:r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335463" y="495935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?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067175" y="5013325"/>
            <a:ext cx="936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0256" name="Picture 16" descr="colleg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589588"/>
            <a:ext cx="7921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1013</TotalTime>
  <Words>887</Words>
  <Application>Microsoft PowerPoint</Application>
  <PresentationFormat>On-screen Show (4:3)</PresentationFormat>
  <Paragraphs>281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Arial Narrow</vt:lpstr>
      <vt:lpstr>Bookman Old Style</vt:lpstr>
      <vt:lpstr>Aspect</vt:lpstr>
      <vt:lpstr>SIGNIFICANCE OF HISTORY TAKING IN  HOMOEOPATHIC  CASE TAKING</vt:lpstr>
      <vt:lpstr>Slide 2</vt:lpstr>
      <vt:lpstr>Slide 3</vt:lpstr>
      <vt:lpstr>The Findings shall be recorded as follows:-</vt:lpstr>
      <vt:lpstr>Slide 5</vt:lpstr>
      <vt:lpstr>Slide 6</vt:lpstr>
      <vt:lpstr>HISTORY OF PRESENTING COMPLAINTS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SIGNIFICANCE OF HISTORY TAKING IN  HOMOEOPATHIC  CASE TAKING</dc:title>
  <dc:creator>Dr.Sisir</dc:creator>
  <cp:lastModifiedBy>New</cp:lastModifiedBy>
  <cp:revision>17</cp:revision>
  <dcterms:created xsi:type="dcterms:W3CDTF">2004-10-13T13:19:20Z</dcterms:created>
  <dcterms:modified xsi:type="dcterms:W3CDTF">2019-08-14T10:36:43Z</dcterms:modified>
</cp:coreProperties>
</file>